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</p:sldIdLst>
  <p:sldSz cx="18288000" cy="10287000"/>
  <p:notesSz cx="6858000" cy="9144000"/>
  <p:embeddedFontLst>
    <p:embeddedFont>
      <p:font typeface="Arial Unicode Bold" panose="020B0604020202020204" charset="-128"/>
      <p:regular r:id="rId13"/>
    </p:embeddedFont>
    <p:embeddedFont>
      <p:font typeface="Canva Sans Bold" panose="020B0604020202020204" charset="0"/>
      <p:regular r:id="rId14"/>
    </p:embeddedFont>
    <p:embeddedFont>
      <p:font typeface="DM Sans" pitchFamily="2" charset="0"/>
      <p:regular r:id="rId15"/>
    </p:embeddedFont>
    <p:embeddedFont>
      <p:font typeface="DM Sans Bold" panose="020B0604020202020204" charset="0"/>
      <p:regular r:id="rId16"/>
    </p:embeddedFont>
    <p:embeddedFont>
      <p:font typeface="HK Grotesk Bold" panose="020B0604020202020204" charset="0"/>
      <p:regular r:id="rId17"/>
    </p:embeddedFont>
    <p:embeddedFont>
      <p:font typeface="HK Grotesk Medium" panose="020B0604020202020204" charset="0"/>
      <p:regular r:id="rId18"/>
    </p:embeddedFont>
    <p:embeddedFont>
      <p:font typeface="Now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hnode/mern-starter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ongoosejs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sv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818715" y="4581123"/>
            <a:ext cx="11958151" cy="1076981"/>
            <a:chOff x="0" y="0"/>
            <a:chExt cx="3149472" cy="2836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283649"/>
            </a:xfrm>
            <a:custGeom>
              <a:avLst/>
              <a:gdLst/>
              <a:ahLst/>
              <a:cxnLst/>
              <a:rect l="l" t="t" r="r" b="b"/>
              <a:pathLst>
                <a:path w="3149472" h="283649">
                  <a:moveTo>
                    <a:pt x="0" y="0"/>
                  </a:moveTo>
                  <a:lnTo>
                    <a:pt x="3149472" y="0"/>
                  </a:lnTo>
                  <a:lnTo>
                    <a:pt x="3149472" y="283649"/>
                  </a:lnTo>
                  <a:lnTo>
                    <a:pt x="0" y="283649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312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2689" y="3584178"/>
            <a:ext cx="15322621" cy="223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8"/>
              </a:lnSpc>
            </a:pPr>
            <a:r>
              <a:rPr lang="en-US" sz="7274" b="1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KIET GROUP OF INSTITUTIONS</a:t>
            </a:r>
          </a:p>
          <a:p>
            <a:pPr algn="ctr">
              <a:lnSpc>
                <a:spcPts val="8728"/>
              </a:lnSpc>
            </a:pPr>
            <a:r>
              <a:rPr lang="en-US" sz="7274" b="1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MCA 2023-25</a:t>
            </a:r>
          </a:p>
        </p:txBody>
      </p:sp>
      <p:sp>
        <p:nvSpPr>
          <p:cNvPr id="6" name="Freeform 6"/>
          <p:cNvSpPr/>
          <p:nvPr/>
        </p:nvSpPr>
        <p:spPr>
          <a:xfrm>
            <a:off x="-295175" y="817719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8288000" cy="2080260"/>
          </a:xfrm>
          <a:custGeom>
            <a:avLst/>
            <a:gdLst/>
            <a:ahLst/>
            <a:cxnLst/>
            <a:rect l="l" t="t" r="r" b="b"/>
            <a:pathLst>
              <a:path w="18288000" h="2080260">
                <a:moveTo>
                  <a:pt x="0" y="0"/>
                </a:moveTo>
                <a:lnTo>
                  <a:pt x="18288000" y="0"/>
                </a:lnTo>
                <a:lnTo>
                  <a:pt x="18288000" y="2080260"/>
                </a:lnTo>
                <a:lnTo>
                  <a:pt x="0" y="2080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5740331" y="6455836"/>
            <a:ext cx="6807338" cy="17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 b="1" u="sng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MYMATE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89066" y="8413452"/>
            <a:ext cx="8709868" cy="955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6"/>
              </a:lnSpc>
              <a:spcBef>
                <a:spcPct val="0"/>
              </a:spcBef>
            </a:pPr>
            <a:r>
              <a:rPr lang="en-US" sz="57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(SDG: Quality Education)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4747"/>
            <a:ext cx="5334977" cy="10341747"/>
            <a:chOff x="0" y="0"/>
            <a:chExt cx="1405097" cy="27237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5097" cy="2723752"/>
            </a:xfrm>
            <a:custGeom>
              <a:avLst/>
              <a:gdLst/>
              <a:ahLst/>
              <a:cxnLst/>
              <a:rect l="l" t="t" r="r" b="b"/>
              <a:pathLst>
                <a:path w="1405097" h="2723752">
                  <a:moveTo>
                    <a:pt x="0" y="0"/>
                  </a:moveTo>
                  <a:lnTo>
                    <a:pt x="1405097" y="0"/>
                  </a:lnTo>
                  <a:lnTo>
                    <a:pt x="140509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0509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84681" y="4770617"/>
            <a:ext cx="2148230" cy="2100643"/>
          </a:xfrm>
          <a:custGeom>
            <a:avLst/>
            <a:gdLst/>
            <a:ahLst/>
            <a:cxnLst/>
            <a:rect l="l" t="t" r="r" b="b"/>
            <a:pathLst>
              <a:path w="2148230" h="2100643">
                <a:moveTo>
                  <a:pt x="0" y="0"/>
                </a:moveTo>
                <a:lnTo>
                  <a:pt x="2148229" y="0"/>
                </a:lnTo>
                <a:lnTo>
                  <a:pt x="2148229" y="2100642"/>
                </a:lnTo>
                <a:lnTo>
                  <a:pt x="0" y="210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86909" y="3577163"/>
            <a:ext cx="334377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 b="1" u="sng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REFERENCES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50933" y="981075"/>
            <a:ext cx="13019548" cy="8727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Github MERN Boilerplate: </a:t>
            </a:r>
            <a:r>
              <a:rPr lang="en-US" sz="2799" b="1" u="sng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  <a:hlinkClick r:id="rId3" tooltip="https://github.com/Hashnode/mern-starter"/>
              </a:rPr>
              <a:t>https://github.com/Hashnode/mern-starter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 u="sng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freeCodeCamp (2020). How to Build a MERN Stack Application. Blog and Tutorial.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 u="sng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Mongoose: </a:t>
            </a:r>
            <a:r>
              <a:rPr lang="en-US" sz="2799" b="1" u="sng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  <a:hlinkClick r:id="rId4" tooltip="https://mongoosejs.com/"/>
              </a:rPr>
              <a:t>https://mongoosejs.com/</a:t>
            </a:r>
            <a:r>
              <a:rPr lang="en-US" sz="2799" b="1" u="sng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https://www.freecodecamp.org/news/build-a-mern-stack-application/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 u="sng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Node.js Documentation: https://nodejs.org/en/docs/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 u="sng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React.js Documentation: https://reactjs.org/docs/getting-started.html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 u="sng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Express.js Documentation: https://expressjs.com/en/guide/routing.html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 u="sng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Grider, S. (2019). Node with React: Fullstack Web Development. Udemy.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 u="sng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This course provides a comprehensive guide to building full-stack applications using Node.js and React, focusing on how these two technologies integrate and work together within the MERN stack.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 u="sng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Rangel, F. (2019). Mastering Full-Stack React Web Development. Packt Publishing.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 u="sng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This book is an in-depth guide to using the MERN stack. It covers building APIs with Node.js and Express, as well as integrating MongoDB with React for front-end development.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endParaRPr lang="en-US" sz="2799" b="1" u="sng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54842" y="4382452"/>
            <a:ext cx="8728424" cy="1522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b="1" u="sng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51946" y="2940515"/>
            <a:ext cx="4161751" cy="1444865"/>
            <a:chOff x="0" y="0"/>
            <a:chExt cx="2565722" cy="8907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890760"/>
            </a:xfrm>
            <a:custGeom>
              <a:avLst/>
              <a:gdLst/>
              <a:ahLst/>
              <a:cxnLst/>
              <a:rect l="l" t="t" r="r" b="b"/>
              <a:pathLst>
                <a:path w="2565722" h="890760">
                  <a:moveTo>
                    <a:pt x="0" y="0"/>
                  </a:moveTo>
                  <a:lnTo>
                    <a:pt x="2362522" y="0"/>
                  </a:lnTo>
                  <a:lnTo>
                    <a:pt x="2565722" y="445380"/>
                  </a:lnTo>
                  <a:lnTo>
                    <a:pt x="2362522" y="890760"/>
                  </a:lnTo>
                  <a:lnTo>
                    <a:pt x="0" y="890760"/>
                  </a:lnTo>
                  <a:lnTo>
                    <a:pt x="203200" y="445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123825"/>
              <a:ext cx="2311722" cy="1014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91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6635119"/>
            <a:ext cx="1693613" cy="1184729"/>
            <a:chOff x="0" y="0"/>
            <a:chExt cx="1044114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4114" cy="730386"/>
            </a:xfrm>
            <a:custGeom>
              <a:avLst/>
              <a:gdLst/>
              <a:ahLst/>
              <a:cxnLst/>
              <a:rect l="l" t="t" r="r" b="b"/>
              <a:pathLst>
                <a:path w="1044114" h="730386">
                  <a:moveTo>
                    <a:pt x="0" y="0"/>
                  </a:moveTo>
                  <a:lnTo>
                    <a:pt x="840914" y="0"/>
                  </a:lnTo>
                  <a:lnTo>
                    <a:pt x="1044114" y="365193"/>
                  </a:lnTo>
                  <a:lnTo>
                    <a:pt x="840914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7800" y="-85725"/>
              <a:ext cx="790114" cy="816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58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7800627" y="5258938"/>
            <a:ext cx="1425713" cy="1184729"/>
            <a:chOff x="0" y="0"/>
            <a:chExt cx="878953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8953" cy="730386"/>
            </a:xfrm>
            <a:custGeom>
              <a:avLst/>
              <a:gdLst/>
              <a:ahLst/>
              <a:cxnLst/>
              <a:rect l="l" t="t" r="r" b="b"/>
              <a:pathLst>
                <a:path w="878953" h="730386">
                  <a:moveTo>
                    <a:pt x="0" y="0"/>
                  </a:moveTo>
                  <a:lnTo>
                    <a:pt x="675753" y="0"/>
                  </a:lnTo>
                  <a:lnTo>
                    <a:pt x="878953" y="365193"/>
                  </a:lnTo>
                  <a:lnTo>
                    <a:pt x="675753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624953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3217882" y="230970"/>
            <a:ext cx="1038022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MEMBERS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144000" y="5258938"/>
            <a:ext cx="1693613" cy="1184729"/>
            <a:chOff x="0" y="0"/>
            <a:chExt cx="1044114" cy="7303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4114" cy="730386"/>
            </a:xfrm>
            <a:custGeom>
              <a:avLst/>
              <a:gdLst/>
              <a:ahLst/>
              <a:cxnLst/>
              <a:rect l="l" t="t" r="r" b="b"/>
              <a:pathLst>
                <a:path w="1044114" h="730386">
                  <a:moveTo>
                    <a:pt x="0" y="0"/>
                  </a:moveTo>
                  <a:lnTo>
                    <a:pt x="840914" y="0"/>
                  </a:lnTo>
                  <a:lnTo>
                    <a:pt x="1044114" y="365193"/>
                  </a:lnTo>
                  <a:lnTo>
                    <a:pt x="840914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7800" y="-85725"/>
              <a:ext cx="790114" cy="816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58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407995" y="5347430"/>
            <a:ext cx="210979" cy="9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</a:p>
        </p:txBody>
      </p:sp>
      <p:grpSp>
        <p:nvGrpSpPr>
          <p:cNvPr id="18" name="Group 18"/>
          <p:cNvGrpSpPr/>
          <p:nvPr/>
        </p:nvGrpSpPr>
        <p:grpSpPr>
          <a:xfrm rot="-10800000">
            <a:off x="7800627" y="6635119"/>
            <a:ext cx="1403090" cy="1184729"/>
            <a:chOff x="0" y="0"/>
            <a:chExt cx="865006" cy="7303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65006" cy="730386"/>
            </a:xfrm>
            <a:custGeom>
              <a:avLst/>
              <a:gdLst/>
              <a:ahLst/>
              <a:cxnLst/>
              <a:rect l="l" t="t" r="r" b="b"/>
              <a:pathLst>
                <a:path w="865006" h="730386">
                  <a:moveTo>
                    <a:pt x="0" y="0"/>
                  </a:moveTo>
                  <a:lnTo>
                    <a:pt x="661806" y="0"/>
                  </a:lnTo>
                  <a:lnTo>
                    <a:pt x="865006" y="365193"/>
                  </a:lnTo>
                  <a:lnTo>
                    <a:pt x="661806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77800" y="-38100"/>
              <a:ext cx="611006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313697" y="6723611"/>
            <a:ext cx="399574" cy="9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60586" y="5381616"/>
            <a:ext cx="3729038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9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Abhinav Kajla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47188" y="5381616"/>
            <a:ext cx="3650269" cy="763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09"/>
              </a:lnSpc>
              <a:spcBef>
                <a:spcPct val="0"/>
              </a:spcBef>
            </a:pPr>
            <a:r>
              <a:rPr lang="en-US" sz="45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Ashutosh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71601" y="6723611"/>
            <a:ext cx="6285910" cy="763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09"/>
              </a:lnSpc>
              <a:spcBef>
                <a:spcPct val="0"/>
              </a:spcBef>
            </a:pPr>
            <a:r>
              <a:rPr lang="en-US" sz="4500" b="1" dirty="0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Divyanshi</a:t>
            </a:r>
            <a:r>
              <a:rPr lang="en-US" sz="45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Bhadauria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47188" y="6802668"/>
            <a:ext cx="6050212" cy="763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09"/>
              </a:lnSpc>
              <a:spcBef>
                <a:spcPct val="0"/>
              </a:spcBef>
            </a:pPr>
            <a:r>
              <a:rPr lang="en-US" sz="45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Divyansh Chauhan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24900" y="5347430"/>
            <a:ext cx="416362" cy="9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56332" y="6723611"/>
            <a:ext cx="447794" cy="9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78571" y="3009532"/>
            <a:ext cx="3122057" cy="118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Mentor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576414" y="3102877"/>
            <a:ext cx="5815986" cy="1573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60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Mr. Shish Pal</a:t>
            </a:r>
          </a:p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Assistant Professor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449221" y="7476858"/>
            <a:ext cx="4159223" cy="404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(Frontend development)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900616" y="6107421"/>
            <a:ext cx="3376136" cy="38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(Database management)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37331" y="6114660"/>
            <a:ext cx="3650269" cy="357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(Backend development)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58600" y="7587479"/>
            <a:ext cx="4933474" cy="38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(Team lead, Frontend development)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20004" y="1322417"/>
            <a:ext cx="8437330" cy="1522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b="1" u="sng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EXIGENCIES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226194" y="0"/>
            <a:ext cx="6254290" cy="10287000"/>
            <a:chOff x="0" y="0"/>
            <a:chExt cx="3860673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2"/>
              <a:stretch>
                <a:fillRect l="-73436" r="-7343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66594" y="3230676"/>
            <a:ext cx="9144149" cy="574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ctr">
              <a:lnSpc>
                <a:spcPts val="7589"/>
              </a:lnSpc>
              <a:buFont typeface="Arial"/>
              <a:buChar char="•"/>
            </a:pPr>
            <a:r>
              <a:rPr lang="en-US" sz="5499" b="1">
                <a:solidFill>
                  <a:srgbClr val="FFFB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Professional Interaction</a:t>
            </a:r>
          </a:p>
          <a:p>
            <a:pPr marL="1187449" lvl="1" indent="-593725" algn="l">
              <a:lnSpc>
                <a:spcPts val="7589"/>
              </a:lnSpc>
              <a:buFont typeface="Arial"/>
              <a:buChar char="•"/>
            </a:pPr>
            <a:r>
              <a:rPr lang="en-US" sz="5499" b="1">
                <a:solidFill>
                  <a:srgbClr val="FFFB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Guidance</a:t>
            </a:r>
          </a:p>
          <a:p>
            <a:pPr marL="1187449" lvl="1" indent="-593725" algn="l">
              <a:lnSpc>
                <a:spcPts val="7589"/>
              </a:lnSpc>
              <a:buFont typeface="Arial"/>
              <a:buChar char="•"/>
            </a:pPr>
            <a:r>
              <a:rPr lang="en-US" sz="5499" b="1">
                <a:solidFill>
                  <a:srgbClr val="FFFB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Mentoring</a:t>
            </a:r>
          </a:p>
          <a:p>
            <a:pPr marL="1187449" lvl="1" indent="-593725" algn="l">
              <a:lnSpc>
                <a:spcPts val="7589"/>
              </a:lnSpc>
              <a:buFont typeface="Arial"/>
              <a:buChar char="•"/>
            </a:pPr>
            <a:r>
              <a:rPr lang="en-US" sz="5499" b="1">
                <a:solidFill>
                  <a:srgbClr val="FFFB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Resource availability</a:t>
            </a:r>
          </a:p>
          <a:p>
            <a:pPr marL="1187449" lvl="1" indent="-593725" algn="l">
              <a:lnSpc>
                <a:spcPts val="7589"/>
              </a:lnSpc>
              <a:buFont typeface="Arial"/>
              <a:buChar char="•"/>
            </a:pPr>
            <a:r>
              <a:rPr lang="en-US" sz="5499" b="1">
                <a:solidFill>
                  <a:srgbClr val="FFFB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Collaboration</a:t>
            </a:r>
          </a:p>
          <a:p>
            <a:pPr algn="l">
              <a:lnSpc>
                <a:spcPts val="7589"/>
              </a:lnSpc>
            </a:pPr>
            <a:endParaRPr lang="en-US" sz="5499" b="1">
              <a:solidFill>
                <a:srgbClr val="FFFBFB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579590" y="5302728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579590" y="2590308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-579590" y="-117960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-579590" y="7993680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600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r="-11111" b="-90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080806" y="607980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8" y="0"/>
                </a:lnTo>
                <a:lnTo>
                  <a:pt x="8414388" y="8414388"/>
                </a:lnTo>
                <a:lnTo>
                  <a:pt x="0" y="8414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5520658" y="3240029"/>
            <a:ext cx="1142373" cy="114237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3D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458427" y="706954"/>
            <a:ext cx="847119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b="1" u="sng">
                <a:solidFill>
                  <a:srgbClr val="CAE8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CONCEPTION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30047" y="2769176"/>
            <a:ext cx="7970703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b="1" spc="319" dirty="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HUMAN INTERACTION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72707" y="3455074"/>
            <a:ext cx="6015843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b="1" dirty="0">
                <a:solidFill>
                  <a:srgbClr val="CAE8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To make peoples interaction comfortable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b="1" dirty="0">
                <a:solidFill>
                  <a:srgbClr val="CAE8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Break down the communication barriers</a:t>
            </a:r>
          </a:p>
        </p:txBody>
      </p:sp>
      <p:sp>
        <p:nvSpPr>
          <p:cNvPr id="10" name="Freeform 10"/>
          <p:cNvSpPr/>
          <p:nvPr/>
        </p:nvSpPr>
        <p:spPr>
          <a:xfrm>
            <a:off x="5725261" y="3453964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5530334" y="5533766"/>
            <a:ext cx="1142373" cy="11423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3D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799040" y="5745000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5530334" y="7733069"/>
            <a:ext cx="1142373" cy="114237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3D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5799040" y="7943793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4080806" y="-4207194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8" y="0"/>
                </a:lnTo>
                <a:lnTo>
                  <a:pt x="8414388" y="8414388"/>
                </a:lnTo>
                <a:lnTo>
                  <a:pt x="0" y="8414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6850034" y="5321874"/>
            <a:ext cx="7970703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b="1" spc="319" dirty="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RESOURCE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72707" y="6063987"/>
            <a:ext cx="6015843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b="1" dirty="0">
                <a:solidFill>
                  <a:srgbClr val="CAE8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Providing study material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b="1" dirty="0">
                <a:solidFill>
                  <a:srgbClr val="CAE8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Providing the roadmap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30047" y="7529748"/>
            <a:ext cx="7970703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b="1" spc="319" dirty="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ADVANCEMENT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72707" y="8225426"/>
            <a:ext cx="6015843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b="1">
                <a:solidFill>
                  <a:srgbClr val="CAE8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Keep track of activities</a:t>
            </a:r>
          </a:p>
          <a:p>
            <a:pPr marL="518160" lvl="1" indent="-259080" algn="l">
              <a:lnSpc>
                <a:spcPts val="3311"/>
              </a:lnSpc>
              <a:buFont typeface="Arial"/>
              <a:buChar char="•"/>
            </a:pPr>
            <a:r>
              <a:rPr lang="en-US" sz="2400" b="1">
                <a:solidFill>
                  <a:srgbClr val="CAE8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Progress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77950" y="4594690"/>
            <a:ext cx="4432959" cy="1427059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309781" y="1873011"/>
            <a:ext cx="2769297" cy="2611562"/>
            <a:chOff x="0" y="0"/>
            <a:chExt cx="2679840" cy="2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32744" y="7736924"/>
            <a:ext cx="8123371" cy="1571401"/>
            <a:chOff x="0" y="0"/>
            <a:chExt cx="7860960" cy="1520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0919" cy="1520698"/>
            </a:xfrm>
            <a:custGeom>
              <a:avLst/>
              <a:gdLst/>
              <a:ahLst/>
              <a:cxnLst/>
              <a:rect l="l" t="t" r="r" b="b"/>
              <a:pathLst>
                <a:path w="7860919" h="1520698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10405" y="6131866"/>
            <a:ext cx="6168048" cy="1424082"/>
            <a:chOff x="0" y="0"/>
            <a:chExt cx="5968800" cy="13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100762" y="4739661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2931738" y="6357277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2931738" y="7902337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2" y="0"/>
                </a:lnTo>
                <a:lnTo>
                  <a:pt x="1525382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3100762" y="288348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5"/>
                </a:lnTo>
                <a:lnTo>
                  <a:pt x="0" y="1187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2536348" y="887324"/>
            <a:ext cx="9725808" cy="98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07"/>
              </a:lnSpc>
              <a:spcBef>
                <a:spcPct val="0"/>
              </a:spcBef>
            </a:pPr>
            <a:r>
              <a:rPr lang="en-US" sz="6423" b="1" u="sng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IMPLEMENTAION PLAN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-2669011" y="7773202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3316666" y="2388463"/>
            <a:ext cx="7293739" cy="108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07"/>
              </a:lnSpc>
              <a:spcBef>
                <a:spcPct val="0"/>
              </a:spcBef>
            </a:pPr>
            <a:r>
              <a:rPr lang="en-US" sz="572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UI/UX Design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87502" y="3588963"/>
            <a:ext cx="6030689" cy="1074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69"/>
              </a:lnSpc>
              <a:spcBef>
                <a:spcPct val="0"/>
              </a:spcBef>
            </a:pPr>
            <a:r>
              <a:rPr lang="en-US" sz="570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Coding Phase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16666" y="4740326"/>
            <a:ext cx="6001525" cy="1070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31"/>
              </a:lnSpc>
              <a:spcBef>
                <a:spcPct val="0"/>
              </a:spcBef>
            </a:pPr>
            <a:r>
              <a:rPr lang="en-US" sz="567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 Design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16666" y="6036616"/>
            <a:ext cx="6689426" cy="961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75"/>
              </a:lnSpc>
              <a:spcBef>
                <a:spcPct val="0"/>
              </a:spcBef>
            </a:pPr>
            <a:r>
              <a:rPr lang="en-US" sz="570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User Authentication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16666" y="7226555"/>
            <a:ext cx="6045518" cy="87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17"/>
              </a:lnSpc>
              <a:spcBef>
                <a:spcPct val="0"/>
              </a:spcBef>
            </a:pPr>
            <a:r>
              <a:rPr lang="en-US" sz="515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Testing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397526" y="8427374"/>
            <a:ext cx="6125194" cy="88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11"/>
              </a:lnSpc>
              <a:spcBef>
                <a:spcPct val="0"/>
              </a:spcBef>
            </a:pPr>
            <a:r>
              <a:rPr lang="en-US" sz="522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Deployement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669528" y="9258300"/>
            <a:ext cx="10376493" cy="4921150"/>
            <a:chOff x="0" y="0"/>
            <a:chExt cx="13835324" cy="6561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61533" cy="6561533"/>
            </a:xfrm>
            <a:custGeom>
              <a:avLst/>
              <a:gdLst/>
              <a:ahLst/>
              <a:cxnLst/>
              <a:rect l="l" t="t" r="r" b="b"/>
              <a:pathLst>
                <a:path w="6561533" h="6561533">
                  <a:moveTo>
                    <a:pt x="0" y="0"/>
                  </a:moveTo>
                  <a:lnTo>
                    <a:pt x="6561533" y="0"/>
                  </a:lnTo>
                  <a:lnTo>
                    <a:pt x="6561533" y="6561533"/>
                  </a:lnTo>
                  <a:lnTo>
                    <a:pt x="0" y="65615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7273791" y="1362339"/>
              <a:ext cx="6561533" cy="5199194"/>
            </a:xfrm>
            <a:custGeom>
              <a:avLst/>
              <a:gdLst/>
              <a:ahLst/>
              <a:cxnLst/>
              <a:rect l="l" t="t" r="r" b="b"/>
              <a:pathLst>
                <a:path w="6561533" h="5199194">
                  <a:moveTo>
                    <a:pt x="0" y="0"/>
                  </a:moveTo>
                  <a:lnTo>
                    <a:pt x="6561533" y="0"/>
                  </a:lnTo>
                  <a:lnTo>
                    <a:pt x="6561533" y="5199194"/>
                  </a:lnTo>
                  <a:lnTo>
                    <a:pt x="0" y="5199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9899396" y="9258300"/>
            <a:ext cx="10376493" cy="4921150"/>
            <a:chOff x="0" y="0"/>
            <a:chExt cx="13835324" cy="65615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61533" cy="6561533"/>
            </a:xfrm>
            <a:custGeom>
              <a:avLst/>
              <a:gdLst/>
              <a:ahLst/>
              <a:cxnLst/>
              <a:rect l="l" t="t" r="r" b="b"/>
              <a:pathLst>
                <a:path w="6561533" h="6561533">
                  <a:moveTo>
                    <a:pt x="0" y="0"/>
                  </a:moveTo>
                  <a:lnTo>
                    <a:pt x="6561533" y="0"/>
                  </a:lnTo>
                  <a:lnTo>
                    <a:pt x="6561533" y="6561533"/>
                  </a:lnTo>
                  <a:lnTo>
                    <a:pt x="0" y="65615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7273791" y="1362339"/>
              <a:ext cx="6561533" cy="5199194"/>
            </a:xfrm>
            <a:custGeom>
              <a:avLst/>
              <a:gdLst/>
              <a:ahLst/>
              <a:cxnLst/>
              <a:rect l="l" t="t" r="r" b="b"/>
              <a:pathLst>
                <a:path w="6561533" h="5199194">
                  <a:moveTo>
                    <a:pt x="0" y="0"/>
                  </a:moveTo>
                  <a:lnTo>
                    <a:pt x="6561533" y="0"/>
                  </a:lnTo>
                  <a:lnTo>
                    <a:pt x="6561533" y="5199194"/>
                  </a:lnTo>
                  <a:lnTo>
                    <a:pt x="0" y="5199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>
            <a:off x="2540072" y="2283212"/>
            <a:ext cx="1978646" cy="1978646"/>
          </a:xfrm>
          <a:custGeom>
            <a:avLst/>
            <a:gdLst/>
            <a:ahLst/>
            <a:cxnLst/>
            <a:rect l="l" t="t" r="r" b="b"/>
            <a:pathLst>
              <a:path w="1978646" h="1978646">
                <a:moveTo>
                  <a:pt x="0" y="0"/>
                </a:moveTo>
                <a:lnTo>
                  <a:pt x="1978646" y="0"/>
                </a:lnTo>
                <a:lnTo>
                  <a:pt x="1978646" y="1978646"/>
                </a:lnTo>
                <a:lnTo>
                  <a:pt x="0" y="1978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6466730" y="6102075"/>
            <a:ext cx="2104150" cy="2104150"/>
          </a:xfrm>
          <a:custGeom>
            <a:avLst/>
            <a:gdLst/>
            <a:ahLst/>
            <a:cxnLst/>
            <a:rect l="l" t="t" r="r" b="b"/>
            <a:pathLst>
              <a:path w="2104150" h="2104150">
                <a:moveTo>
                  <a:pt x="0" y="0"/>
                </a:moveTo>
                <a:lnTo>
                  <a:pt x="2104150" y="0"/>
                </a:lnTo>
                <a:lnTo>
                  <a:pt x="2104150" y="2104150"/>
                </a:lnTo>
                <a:lnTo>
                  <a:pt x="0" y="2104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2762587" y="6310414"/>
            <a:ext cx="2047796" cy="1687473"/>
          </a:xfrm>
          <a:custGeom>
            <a:avLst/>
            <a:gdLst/>
            <a:ahLst/>
            <a:cxnLst/>
            <a:rect l="l" t="t" r="r" b="b"/>
            <a:pathLst>
              <a:path w="2047796" h="1687473">
                <a:moveTo>
                  <a:pt x="0" y="0"/>
                </a:moveTo>
                <a:lnTo>
                  <a:pt x="2047796" y="0"/>
                </a:lnTo>
                <a:lnTo>
                  <a:pt x="2047796" y="1687472"/>
                </a:lnTo>
                <a:lnTo>
                  <a:pt x="0" y="1687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181" r="-460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3582293" y="2261632"/>
            <a:ext cx="2664917" cy="2000227"/>
          </a:xfrm>
          <a:custGeom>
            <a:avLst/>
            <a:gdLst/>
            <a:ahLst/>
            <a:cxnLst/>
            <a:rect l="l" t="t" r="r" b="b"/>
            <a:pathLst>
              <a:path w="2664917" h="2000227">
                <a:moveTo>
                  <a:pt x="0" y="0"/>
                </a:moveTo>
                <a:lnTo>
                  <a:pt x="2664917" y="0"/>
                </a:lnTo>
                <a:lnTo>
                  <a:pt x="2664917" y="2000226"/>
                </a:lnTo>
                <a:lnTo>
                  <a:pt x="0" y="20002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0228230" y="6164920"/>
            <a:ext cx="2102114" cy="1978460"/>
          </a:xfrm>
          <a:custGeom>
            <a:avLst/>
            <a:gdLst/>
            <a:ahLst/>
            <a:cxnLst/>
            <a:rect l="l" t="t" r="r" b="b"/>
            <a:pathLst>
              <a:path w="2102114" h="1978460">
                <a:moveTo>
                  <a:pt x="0" y="0"/>
                </a:moveTo>
                <a:lnTo>
                  <a:pt x="2102114" y="0"/>
                </a:lnTo>
                <a:lnTo>
                  <a:pt x="2102114" y="1978460"/>
                </a:lnTo>
                <a:lnTo>
                  <a:pt x="0" y="1978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3928075" y="5887090"/>
            <a:ext cx="2319136" cy="2319136"/>
          </a:xfrm>
          <a:custGeom>
            <a:avLst/>
            <a:gdLst/>
            <a:ahLst/>
            <a:cxnLst/>
            <a:rect l="l" t="t" r="r" b="b"/>
            <a:pathLst>
              <a:path w="2319136" h="2319136">
                <a:moveTo>
                  <a:pt x="0" y="0"/>
                </a:moveTo>
                <a:lnTo>
                  <a:pt x="2319135" y="0"/>
                </a:lnTo>
                <a:lnTo>
                  <a:pt x="2319135" y="2319135"/>
                </a:lnTo>
                <a:lnTo>
                  <a:pt x="0" y="23191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5262698" y="2525931"/>
            <a:ext cx="2943255" cy="1471627"/>
          </a:xfrm>
          <a:custGeom>
            <a:avLst/>
            <a:gdLst/>
            <a:ahLst/>
            <a:cxnLst/>
            <a:rect l="l" t="t" r="r" b="b"/>
            <a:pathLst>
              <a:path w="2943255" h="1471627">
                <a:moveTo>
                  <a:pt x="0" y="0"/>
                </a:moveTo>
                <a:lnTo>
                  <a:pt x="2943255" y="0"/>
                </a:lnTo>
                <a:lnTo>
                  <a:pt x="2943255" y="1471628"/>
                </a:lnTo>
                <a:lnTo>
                  <a:pt x="0" y="14716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9081394" y="2478819"/>
            <a:ext cx="3625458" cy="1587433"/>
          </a:xfrm>
          <a:custGeom>
            <a:avLst/>
            <a:gdLst/>
            <a:ahLst/>
            <a:cxnLst/>
            <a:rect l="l" t="t" r="r" b="b"/>
            <a:pathLst>
              <a:path w="3625458" h="1587433">
                <a:moveTo>
                  <a:pt x="0" y="0"/>
                </a:moveTo>
                <a:lnTo>
                  <a:pt x="3625458" y="0"/>
                </a:lnTo>
                <a:lnTo>
                  <a:pt x="3625458" y="1587433"/>
                </a:lnTo>
                <a:lnTo>
                  <a:pt x="0" y="15874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3786485" y="521949"/>
            <a:ext cx="1148807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b="1" u="sng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ASSETS REQUIRED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669528" y="9258300"/>
            <a:ext cx="10376493" cy="4921150"/>
            <a:chOff x="0" y="0"/>
            <a:chExt cx="13835324" cy="6561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61533" cy="6561533"/>
            </a:xfrm>
            <a:custGeom>
              <a:avLst/>
              <a:gdLst/>
              <a:ahLst/>
              <a:cxnLst/>
              <a:rect l="l" t="t" r="r" b="b"/>
              <a:pathLst>
                <a:path w="6561533" h="6561533">
                  <a:moveTo>
                    <a:pt x="0" y="0"/>
                  </a:moveTo>
                  <a:lnTo>
                    <a:pt x="6561533" y="0"/>
                  </a:lnTo>
                  <a:lnTo>
                    <a:pt x="6561533" y="6561533"/>
                  </a:lnTo>
                  <a:lnTo>
                    <a:pt x="0" y="65615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7273791" y="1362339"/>
              <a:ext cx="6561533" cy="5199194"/>
            </a:xfrm>
            <a:custGeom>
              <a:avLst/>
              <a:gdLst/>
              <a:ahLst/>
              <a:cxnLst/>
              <a:rect l="l" t="t" r="r" b="b"/>
              <a:pathLst>
                <a:path w="6561533" h="5199194">
                  <a:moveTo>
                    <a:pt x="0" y="0"/>
                  </a:moveTo>
                  <a:lnTo>
                    <a:pt x="6561533" y="0"/>
                  </a:lnTo>
                  <a:lnTo>
                    <a:pt x="6561533" y="5199194"/>
                  </a:lnTo>
                  <a:lnTo>
                    <a:pt x="0" y="5199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9899396" y="9258300"/>
            <a:ext cx="10376493" cy="4921150"/>
            <a:chOff x="0" y="0"/>
            <a:chExt cx="13835324" cy="65615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61533" cy="6561533"/>
            </a:xfrm>
            <a:custGeom>
              <a:avLst/>
              <a:gdLst/>
              <a:ahLst/>
              <a:cxnLst/>
              <a:rect l="l" t="t" r="r" b="b"/>
              <a:pathLst>
                <a:path w="6561533" h="6561533">
                  <a:moveTo>
                    <a:pt x="0" y="0"/>
                  </a:moveTo>
                  <a:lnTo>
                    <a:pt x="6561533" y="0"/>
                  </a:lnTo>
                  <a:lnTo>
                    <a:pt x="6561533" y="6561533"/>
                  </a:lnTo>
                  <a:lnTo>
                    <a:pt x="0" y="65615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7273791" y="1362339"/>
              <a:ext cx="6561533" cy="5199194"/>
            </a:xfrm>
            <a:custGeom>
              <a:avLst/>
              <a:gdLst/>
              <a:ahLst/>
              <a:cxnLst/>
              <a:rect l="l" t="t" r="r" b="b"/>
              <a:pathLst>
                <a:path w="6561533" h="5199194">
                  <a:moveTo>
                    <a:pt x="0" y="0"/>
                  </a:moveTo>
                  <a:lnTo>
                    <a:pt x="6561533" y="0"/>
                  </a:lnTo>
                  <a:lnTo>
                    <a:pt x="6561533" y="5199194"/>
                  </a:lnTo>
                  <a:lnTo>
                    <a:pt x="0" y="5199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828368" y="914400"/>
            <a:ext cx="6506051" cy="111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86"/>
              </a:lnSpc>
              <a:spcBef>
                <a:spcPct val="0"/>
              </a:spcBef>
            </a:pPr>
            <a:r>
              <a:rPr lang="en-US" sz="6584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Litrature Review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37707" y="2775585"/>
            <a:ext cx="15738515" cy="4659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9"/>
              </a:lnSpc>
            </a:pPr>
            <a:endParaRPr/>
          </a:p>
          <a:p>
            <a:pPr marL="971550" lvl="1" indent="-485775" algn="l">
              <a:lnSpc>
                <a:spcPts val="6209"/>
              </a:lnSpc>
              <a:buFont typeface="Arial"/>
              <a:buChar char="•"/>
            </a:pPr>
            <a:r>
              <a:rPr lang="en-US" sz="4500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Social Networking Sites</a:t>
            </a:r>
          </a:p>
          <a:p>
            <a:pPr marL="971550" lvl="1" indent="-485775" algn="l">
              <a:lnSpc>
                <a:spcPts val="6209"/>
              </a:lnSpc>
              <a:buFont typeface="Arial"/>
              <a:buChar char="•"/>
            </a:pPr>
            <a:r>
              <a:rPr lang="en-US" sz="4500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Features and Functionalities of Professional Networks</a:t>
            </a:r>
          </a:p>
          <a:p>
            <a:pPr marL="971550" lvl="1" indent="-485775" algn="l">
              <a:lnSpc>
                <a:spcPts val="6209"/>
              </a:lnSpc>
              <a:buFont typeface="Arial"/>
              <a:buChar char="•"/>
            </a:pPr>
            <a:r>
              <a:rPr lang="en-US" sz="4500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User Engagement and Content</a:t>
            </a:r>
          </a:p>
          <a:p>
            <a:pPr marL="971550" lvl="1" indent="-485775" algn="l">
              <a:lnSpc>
                <a:spcPts val="6209"/>
              </a:lnSpc>
              <a:buFont typeface="Arial"/>
              <a:buChar char="•"/>
            </a:pPr>
            <a:r>
              <a:rPr lang="en-US" sz="4500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Technical Architecture and Implementation</a:t>
            </a:r>
          </a:p>
          <a:p>
            <a:pPr marL="971550" lvl="1" indent="-485775" algn="l">
              <a:lnSpc>
                <a:spcPts val="6209"/>
              </a:lnSpc>
              <a:buFont typeface="Arial"/>
              <a:buChar char="•"/>
            </a:pPr>
            <a:r>
              <a:rPr lang="en-US" sz="4500" b="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User Privacy and Ethics</a:t>
            </a:r>
          </a:p>
        </p:txBody>
      </p:sp>
    </p:spTree>
  </p:cSld>
  <p:clrMapOvr>
    <a:masterClrMapping/>
  </p:clrMapOvr>
  <p:transition>
    <p:circl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2767" y="1068213"/>
            <a:ext cx="8437330" cy="1522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b="1" u="sng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MODULES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226194" y="0"/>
            <a:ext cx="6254290" cy="10287000"/>
            <a:chOff x="0" y="0"/>
            <a:chExt cx="3860673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2"/>
              <a:stretch>
                <a:fillRect l="-73436" r="-7343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07710" y="2788599"/>
            <a:ext cx="8860174" cy="802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21605" lvl="1" indent="-710802" algn="l">
              <a:lnSpc>
                <a:spcPts val="9086"/>
              </a:lnSpc>
              <a:buFont typeface="Arial"/>
              <a:buChar char="•"/>
            </a:pPr>
            <a:r>
              <a:rPr lang="en-US" sz="6584" b="1">
                <a:solidFill>
                  <a:srgbClr val="FFFB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Login and Signup</a:t>
            </a:r>
          </a:p>
          <a:p>
            <a:pPr marL="1421605" lvl="1" indent="-710802" algn="l">
              <a:lnSpc>
                <a:spcPts val="9086"/>
              </a:lnSpc>
              <a:buFont typeface="Arial"/>
              <a:buChar char="•"/>
            </a:pPr>
            <a:r>
              <a:rPr lang="en-US" sz="6584" b="1">
                <a:solidFill>
                  <a:srgbClr val="FFFB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Home page</a:t>
            </a:r>
          </a:p>
          <a:p>
            <a:pPr marL="1421605" lvl="1" indent="-710802" algn="l">
              <a:lnSpc>
                <a:spcPts val="9086"/>
              </a:lnSpc>
              <a:buFont typeface="Arial"/>
              <a:buChar char="•"/>
            </a:pPr>
            <a:r>
              <a:rPr lang="en-US" sz="6584" b="1">
                <a:solidFill>
                  <a:srgbClr val="FFFB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Profile</a:t>
            </a:r>
          </a:p>
          <a:p>
            <a:pPr marL="1421605" lvl="1" indent="-710802" algn="l">
              <a:lnSpc>
                <a:spcPts val="9086"/>
              </a:lnSpc>
              <a:buFont typeface="Arial"/>
              <a:buChar char="•"/>
            </a:pPr>
            <a:r>
              <a:rPr lang="en-US" sz="6584" b="1">
                <a:solidFill>
                  <a:srgbClr val="FFFB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Chatting</a:t>
            </a:r>
          </a:p>
          <a:p>
            <a:pPr marL="1421605" lvl="1" indent="-710802" algn="l">
              <a:lnSpc>
                <a:spcPts val="9086"/>
              </a:lnSpc>
              <a:buFont typeface="Arial"/>
              <a:buChar char="•"/>
            </a:pPr>
            <a:r>
              <a:rPr lang="en-US" sz="6584" b="1">
                <a:solidFill>
                  <a:srgbClr val="FFFB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Network</a:t>
            </a:r>
          </a:p>
          <a:p>
            <a:pPr marL="1421605" lvl="1" indent="-710802" algn="l">
              <a:lnSpc>
                <a:spcPts val="9086"/>
              </a:lnSpc>
              <a:buFont typeface="Arial"/>
              <a:buChar char="•"/>
            </a:pPr>
            <a:r>
              <a:rPr lang="en-US" sz="6584" b="1">
                <a:solidFill>
                  <a:srgbClr val="FFFB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Post</a:t>
            </a:r>
          </a:p>
          <a:p>
            <a:pPr algn="l">
              <a:lnSpc>
                <a:spcPts val="9086"/>
              </a:lnSpc>
            </a:pPr>
            <a:endParaRPr lang="en-US" sz="6584" b="1">
              <a:solidFill>
                <a:srgbClr val="FFFBFB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579590" y="5302728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579590" y="2590308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-579590" y="-117960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-579590" y="7993680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circl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4747"/>
            <a:ext cx="5334977" cy="10341747"/>
            <a:chOff x="0" y="0"/>
            <a:chExt cx="1405097" cy="27237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5097" cy="2723752"/>
            </a:xfrm>
            <a:custGeom>
              <a:avLst/>
              <a:gdLst/>
              <a:ahLst/>
              <a:cxnLst/>
              <a:rect l="l" t="t" r="r" b="b"/>
              <a:pathLst>
                <a:path w="1405097" h="2723752">
                  <a:moveTo>
                    <a:pt x="0" y="0"/>
                  </a:moveTo>
                  <a:lnTo>
                    <a:pt x="1405097" y="0"/>
                  </a:lnTo>
                  <a:lnTo>
                    <a:pt x="140509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0509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032126" y="566640"/>
            <a:ext cx="14009051" cy="9153720"/>
          </a:xfrm>
          <a:custGeom>
            <a:avLst/>
            <a:gdLst/>
            <a:ahLst/>
            <a:cxnLst/>
            <a:rect l="l" t="t" r="r" b="b"/>
            <a:pathLst>
              <a:path w="14009051" h="9153720">
                <a:moveTo>
                  <a:pt x="0" y="0"/>
                </a:moveTo>
                <a:lnTo>
                  <a:pt x="14009051" y="0"/>
                </a:lnTo>
                <a:lnTo>
                  <a:pt x="14009051" y="9153720"/>
                </a:lnTo>
                <a:lnTo>
                  <a:pt x="0" y="9153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18" t="-2731" r="-12173" b="-1205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84681" y="4770617"/>
            <a:ext cx="2148230" cy="2100643"/>
          </a:xfrm>
          <a:custGeom>
            <a:avLst/>
            <a:gdLst/>
            <a:ahLst/>
            <a:cxnLst/>
            <a:rect l="l" t="t" r="r" b="b"/>
            <a:pathLst>
              <a:path w="2148230" h="2100643">
                <a:moveTo>
                  <a:pt x="0" y="0"/>
                </a:moveTo>
                <a:lnTo>
                  <a:pt x="2148229" y="0"/>
                </a:lnTo>
                <a:lnTo>
                  <a:pt x="2148229" y="2100642"/>
                </a:lnTo>
                <a:lnTo>
                  <a:pt x="0" y="210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86909" y="3586688"/>
            <a:ext cx="3343772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b="1" u="sng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PRODUCT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336</Words>
  <Application>Microsoft Office PowerPoint</Application>
  <PresentationFormat>Custom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Arial Unicode Bold</vt:lpstr>
      <vt:lpstr>Now Bold</vt:lpstr>
      <vt:lpstr>HK Grotesk Medium</vt:lpstr>
      <vt:lpstr>HK Grotesk Bold</vt:lpstr>
      <vt:lpstr>DM Sans Bold</vt:lpstr>
      <vt:lpstr>DM Sans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KIET Groupf of Institutions</dc:title>
  <cp:lastModifiedBy>Divyansh Chauhan</cp:lastModifiedBy>
  <cp:revision>2</cp:revision>
  <dcterms:created xsi:type="dcterms:W3CDTF">2006-08-16T00:00:00Z</dcterms:created>
  <dcterms:modified xsi:type="dcterms:W3CDTF">2024-12-26T06:13:33Z</dcterms:modified>
  <dc:identifier>DAF5cdKW318</dc:identifier>
</cp:coreProperties>
</file>